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205"/>
  </p:handoutMasterIdLst>
  <p:sldIdLst>
    <p:sldId id="449" r:id="rId3"/>
    <p:sldId id="414" r:id="rId4"/>
    <p:sldId id="425" r:id="rId5"/>
    <p:sldId id="426" r:id="rId6"/>
    <p:sldId id="47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47"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10" r:id="rId41"/>
    <p:sldId id="473" r:id="rId42"/>
    <p:sldId id="256" r:id="rId43"/>
    <p:sldId id="474" r:id="rId44"/>
    <p:sldId id="475" r:id="rId45"/>
    <p:sldId id="451" r:id="rId46"/>
    <p:sldId id="452" r:id="rId47"/>
    <p:sldId id="375" r:id="rId48"/>
    <p:sldId id="376" r:id="rId49"/>
    <p:sldId id="377" r:id="rId50"/>
    <p:sldId id="379" r:id="rId51"/>
    <p:sldId id="380" r:id="rId52"/>
    <p:sldId id="381" r:id="rId53"/>
    <p:sldId id="382" r:id="rId54"/>
    <p:sldId id="384" r:id="rId55"/>
    <p:sldId id="385" r:id="rId56"/>
    <p:sldId id="386" r:id="rId57"/>
    <p:sldId id="387" r:id="rId58"/>
    <p:sldId id="407" r:id="rId59"/>
    <p:sldId id="408" r:id="rId60"/>
    <p:sldId id="388" r:id="rId61"/>
    <p:sldId id="389" r:id="rId62"/>
    <p:sldId id="390" r:id="rId63"/>
    <p:sldId id="391" r:id="rId64"/>
    <p:sldId id="392" r:id="rId65"/>
    <p:sldId id="395" r:id="rId66"/>
    <p:sldId id="396" r:id="rId67"/>
    <p:sldId id="397" r:id="rId68"/>
    <p:sldId id="398" r:id="rId69"/>
    <p:sldId id="394" r:id="rId70"/>
    <p:sldId id="399" r:id="rId71"/>
    <p:sldId id="400" r:id="rId72"/>
    <p:sldId id="401" r:id="rId73"/>
    <p:sldId id="402" r:id="rId74"/>
    <p:sldId id="403" r:id="rId75"/>
    <p:sldId id="404" r:id="rId76"/>
    <p:sldId id="405" r:id="rId77"/>
    <p:sldId id="796" r:id="rId78"/>
    <p:sldId id="671" r:id="rId80"/>
    <p:sldId id="672" r:id="rId81"/>
    <p:sldId id="673" r:id="rId82"/>
    <p:sldId id="674" r:id="rId83"/>
    <p:sldId id="393" r:id="rId84"/>
    <p:sldId id="454" r:id="rId85"/>
    <p:sldId id="303" r:id="rId86"/>
    <p:sldId id="302" r:id="rId87"/>
    <p:sldId id="301" r:id="rId88"/>
    <p:sldId id="297" r:id="rId89"/>
    <p:sldId id="298" r:id="rId90"/>
    <p:sldId id="299" r:id="rId91"/>
    <p:sldId id="300"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328" r:id="rId109"/>
    <p:sldId id="329" r:id="rId110"/>
    <p:sldId id="330" r:id="rId111"/>
    <p:sldId id="331" r:id="rId112"/>
    <p:sldId id="332" r:id="rId113"/>
    <p:sldId id="333" r:id="rId114"/>
    <p:sldId id="334" r:id="rId115"/>
    <p:sldId id="335" r:id="rId116"/>
    <p:sldId id="336" r:id="rId117"/>
    <p:sldId id="337" r:id="rId118"/>
    <p:sldId id="338" r:id="rId119"/>
    <p:sldId id="339" r:id="rId120"/>
    <p:sldId id="340" r:id="rId121"/>
    <p:sldId id="341" r:id="rId122"/>
    <p:sldId id="342" r:id="rId123"/>
    <p:sldId id="343" r:id="rId124"/>
    <p:sldId id="344" r:id="rId125"/>
    <p:sldId id="345" r:id="rId126"/>
    <p:sldId id="346" r:id="rId127"/>
    <p:sldId id="347" r:id="rId128"/>
    <p:sldId id="348" r:id="rId129"/>
    <p:sldId id="349" r:id="rId130"/>
    <p:sldId id="350" r:id="rId131"/>
    <p:sldId id="351" r:id="rId132"/>
    <p:sldId id="352" r:id="rId133"/>
    <p:sldId id="353" r:id="rId134"/>
    <p:sldId id="354" r:id="rId135"/>
    <p:sldId id="355" r:id="rId136"/>
    <p:sldId id="356" r:id="rId137"/>
    <p:sldId id="357" r:id="rId138"/>
    <p:sldId id="358" r:id="rId139"/>
    <p:sldId id="359" r:id="rId140"/>
    <p:sldId id="360" r:id="rId141"/>
    <p:sldId id="361" r:id="rId142"/>
    <p:sldId id="362" r:id="rId143"/>
    <p:sldId id="363" r:id="rId144"/>
    <p:sldId id="364" r:id="rId145"/>
    <p:sldId id="365" r:id="rId146"/>
    <p:sldId id="366" r:id="rId147"/>
    <p:sldId id="367" r:id="rId148"/>
    <p:sldId id="368" r:id="rId149"/>
    <p:sldId id="369" r:id="rId150"/>
    <p:sldId id="370" r:id="rId151"/>
    <p:sldId id="371" r:id="rId152"/>
    <p:sldId id="372" r:id="rId153"/>
    <p:sldId id="373" r:id="rId154"/>
    <p:sldId id="374" r:id="rId155"/>
    <p:sldId id="320" r:id="rId156"/>
    <p:sldId id="321" r:id="rId157"/>
    <p:sldId id="322" r:id="rId158"/>
    <p:sldId id="323" r:id="rId159"/>
    <p:sldId id="324" r:id="rId160"/>
    <p:sldId id="325" r:id="rId161"/>
    <p:sldId id="326" r:id="rId162"/>
    <p:sldId id="327" r:id="rId163"/>
    <p:sldId id="287" r:id="rId164"/>
    <p:sldId id="288" r:id="rId165"/>
    <p:sldId id="289" r:id="rId166"/>
    <p:sldId id="291" r:id="rId167"/>
    <p:sldId id="292" r:id="rId168"/>
    <p:sldId id="258" r:id="rId169"/>
    <p:sldId id="294" r:id="rId170"/>
    <p:sldId id="259" r:id="rId171"/>
    <p:sldId id="293" r:id="rId172"/>
    <p:sldId id="295" r:id="rId173"/>
    <p:sldId id="296" r:id="rId174"/>
    <p:sldId id="260" r:id="rId175"/>
    <p:sldId id="276" r:id="rId176"/>
    <p:sldId id="284" r:id="rId177"/>
    <p:sldId id="285" r:id="rId178"/>
    <p:sldId id="286" r:id="rId179"/>
    <p:sldId id="266" r:id="rId180"/>
    <p:sldId id="267" r:id="rId181"/>
    <p:sldId id="268" r:id="rId182"/>
    <p:sldId id="269" r:id="rId183"/>
    <p:sldId id="271" r:id="rId184"/>
    <p:sldId id="272" r:id="rId185"/>
    <p:sldId id="273" r:id="rId186"/>
    <p:sldId id="275" r:id="rId187"/>
    <p:sldId id="270" r:id="rId188"/>
    <p:sldId id="277" r:id="rId189"/>
    <p:sldId id="262" r:id="rId190"/>
    <p:sldId id="263" r:id="rId191"/>
    <p:sldId id="264" r:id="rId192"/>
    <p:sldId id="265" r:id="rId193"/>
    <p:sldId id="279" r:id="rId194"/>
    <p:sldId id="280" r:id="rId195"/>
    <p:sldId id="281" r:id="rId196"/>
    <p:sldId id="282" r:id="rId197"/>
    <p:sldId id="283" r:id="rId198"/>
    <p:sldId id="274" r:id="rId199"/>
    <p:sldId id="448" r:id="rId200"/>
    <p:sldId id="478" r:id="rId201"/>
    <p:sldId id="479" r:id="rId202"/>
    <p:sldId id="480" r:id="rId203"/>
    <p:sldId id="481"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notesMaster" Target="notesMasters/notesMaster1.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8" Type="http://schemas.openxmlformats.org/officeDocument/2006/relationships/tableStyles" Target="tableStyles.xml"/><Relationship Id="rId207" Type="http://schemas.openxmlformats.org/officeDocument/2006/relationships/viewProps" Target="viewProps.xml"/><Relationship Id="rId206" Type="http://schemas.openxmlformats.org/officeDocument/2006/relationships/presProps" Target="presProps.xml"/><Relationship Id="rId205" Type="http://schemas.openxmlformats.org/officeDocument/2006/relationships/handoutMaster" Target="handoutMasters/handoutMaster1.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hyperlink" Target="http://schemas.android.com/apk/res/android" TargetMode="External"/><Relationship Id="rId1"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5.png"/><Relationship Id="rId1" Type="http://schemas.openxmlformats.org/officeDocument/2006/relationships/image" Target="../media/image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hyperlink" Target="https://console.developers.google.com/" TargetMode="Externa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hyperlink" Target="http://developer.android.com/reference/android/app/ActionBar.html" TargetMode="Externa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developer.android.com/reference/android/app/FragmentTransaction.html" TargetMode="External"/></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hyperlink" Target="https://developer.mozilla.org/en-US/docs/Web/JavaScript/Inheritance_and_the_prototype_chain"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wsgzao.github.io/post/raid/"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hyperlink" Target="http://link.zhihu.com/?target=http://www.golinuxhub.com/2014/03/step-by-step-linux-boot-process.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GIF"/><Relationship Id="rId1" Type="http://schemas.openxmlformats.org/officeDocument/2006/relationships/image" Target="../media/image40.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http://developer.android.com/design/download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hyperlink" Target="http://developer.android.com/guide/topics/resources/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7374" t="-18137" r="17374" b="18137"/>
          <a:stretch>
            <a:fillRect/>
          </a:stretch>
        </p:blipFill>
        <p:spPr>
          <a:xfrm>
            <a:off x="-2059709" y="-1908464"/>
            <a:ext cx="13448145"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Framework</a:t>
            </a:r>
            <a:endParaRPr lang="en-US" dirty="0"/>
          </a:p>
        </p:txBody>
      </p:sp>
      <p:sp>
        <p:nvSpPr>
          <p:cNvPr id="4" name="Rectangle 3"/>
          <p:cNvSpPr/>
          <p:nvPr/>
        </p:nvSpPr>
        <p:spPr>
          <a:xfrm>
            <a:off x="189390" y="1690688"/>
            <a:ext cx="6096000" cy="3416320"/>
          </a:xfrm>
          <a:prstGeom prst="rect">
            <a:avLst/>
          </a:prstGeom>
        </p:spPr>
        <p:txBody>
          <a:bodyPr>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什么是 </a:t>
            </a:r>
            <a:r>
              <a:rPr lang="en-US" b="1" dirty="0" err="1"/>
              <a:t>Matplotlib</a:t>
            </a:r>
            <a:r>
              <a:rPr lang="en-US" b="1" dirty="0" smtClean="0"/>
              <a:t>?</a:t>
            </a:r>
            <a:endParaRPr lang="en-US" dirty="0"/>
          </a:p>
        </p:txBody>
      </p:sp>
      <p:sp>
        <p:nvSpPr>
          <p:cNvPr id="3" name="Content Placeholder 2"/>
          <p:cNvSpPr>
            <a:spLocks noGrp="1"/>
          </p:cNvSpPr>
          <p:nvPr>
            <p:ph idx="1"/>
          </p:nvPr>
        </p:nvSpPr>
        <p:spPr/>
        <p:txBody>
          <a:bodyPr/>
          <a:lstStyle/>
          <a:p>
            <a:r>
              <a:rPr lang="zh-CN" altLang="en-US" dirty="0"/>
              <a:t>﻿</a:t>
            </a:r>
            <a:r>
              <a:rPr lang="en-US" altLang="zh-CN" dirty="0" err="1"/>
              <a:t>Matplotlib</a:t>
            </a:r>
            <a:r>
              <a:rPr lang="en-US" altLang="zh-CN" dirty="0"/>
              <a:t> </a:t>
            </a:r>
            <a:r>
              <a:rPr lang="zh-CN" altLang="en-US" dirty="0"/>
              <a:t>是 </a:t>
            </a:r>
            <a:r>
              <a:rPr lang="en-US" altLang="zh-CN" dirty="0"/>
              <a:t>Python </a:t>
            </a:r>
            <a:r>
              <a:rPr lang="zh-CN" altLang="en-US" dirty="0"/>
              <a:t>的一个绘图库。它包含了大量的工具，你可以使用这些工具创建各种图形，包括简单的散点图，正弦曲线，甚至是三维图形。</a:t>
            </a:r>
            <a:r>
              <a:rPr lang="en-US" altLang="zh-CN" dirty="0"/>
              <a:t>Python </a:t>
            </a:r>
            <a:r>
              <a:rPr lang="zh-CN" altLang="en-US" dirty="0"/>
              <a:t>科学计算社区经常使用它完成数据可视化的工作。</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6463308"/>
          </a:xfrm>
          <a:prstGeom prst="rect">
            <a:avLst/>
          </a:prstGeom>
        </p:spPr>
        <p:txBody>
          <a:bodyPr wrap="square">
            <a:spAutoFit/>
          </a:bodyPr>
          <a:lstStyle/>
          <a:p>
            <a:pPr algn="just"/>
            <a:r>
              <a:rPr lang="zh-CN" altLang="en-US" dirty="0">
                <a:solidFill>
                  <a:srgbClr val="333333"/>
                </a:solidFill>
                <a:latin typeface="微软雅黑" panose="020B0503020204020204" pitchFamily="34" charset="-122"/>
                <a:ea typeface="微软雅黑" panose="020B0503020204020204" pitchFamily="34" charset="-122"/>
              </a:rPr>
              <a:t>桌面虚拟化提供一个集中托管</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桌面用户体验，有两种技术可供用户选择：远程桌面服务</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或虚拟桌面基础结构</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使用</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会话虚拟化允许许多用户登录的相同一个</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服务器操作系统实例和</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桌面体验。</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利用主机虚拟化技术，允许</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dirty="0">
                <a:solidFill>
                  <a:srgbClr val="333333"/>
                </a:solidFill>
                <a:latin typeface="微软雅黑" panose="020B0503020204020204" pitchFamily="34" charset="-122"/>
                <a:ea typeface="微软雅黑" panose="020B0503020204020204" pitchFamily="34" charset="-122"/>
              </a:rPr>
              <a:t>hypervisor</a:t>
            </a:r>
            <a:r>
              <a:rPr lang="zh-CN" altLang="en-US" dirty="0">
                <a:solidFill>
                  <a:srgbClr val="333333"/>
                </a:solidFill>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优势（相对于</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1</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用户可以重新启动，</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桌面虚拟机或崩溃而不影响其他</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用户在同一台服务器上。</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2</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用户可以在他们的桌面上安装他们自己的软件</a:t>
            </a:r>
            <a:r>
              <a:rPr lang="en-US" altLang="zh-CN"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不影响其他用户。</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3</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用户可以提供保证内存和</a:t>
            </a:r>
            <a:r>
              <a:rPr lang="en-US" altLang="zh-CN" dirty="0">
                <a:solidFill>
                  <a:srgbClr val="333333"/>
                </a:solidFill>
                <a:latin typeface="微软雅黑" panose="020B0503020204020204" pitchFamily="34" charset="-122"/>
                <a:ea typeface="微软雅黑" panose="020B0503020204020204" pitchFamily="34" charset="-122"/>
              </a:rPr>
              <a:t>CPU</a:t>
            </a:r>
            <a:r>
              <a:rPr lang="zh-CN" altLang="en-US" dirty="0">
                <a:solidFill>
                  <a:srgbClr val="333333"/>
                </a:solidFill>
                <a:latin typeface="微软雅黑" panose="020B0503020204020204" pitchFamily="34" charset="-122"/>
                <a:ea typeface="微软雅黑" panose="020B0503020204020204" pitchFamily="34" charset="-122"/>
              </a:rPr>
              <a:t>资源。共享内存和磁盘</a:t>
            </a:r>
            <a:r>
              <a:rPr lang="en-US" altLang="zh-CN" dirty="0">
                <a:solidFill>
                  <a:srgbClr val="333333"/>
                </a:solidFill>
                <a:latin typeface="微软雅黑" panose="020B0503020204020204" pitchFamily="34" charset="-122"/>
                <a:ea typeface="微软雅黑" panose="020B0503020204020204" pitchFamily="34" charset="-122"/>
              </a:rPr>
              <a:t>I / O</a:t>
            </a:r>
            <a:r>
              <a:rPr lang="zh-CN" altLang="en-US" dirty="0">
                <a:solidFill>
                  <a:srgbClr val="333333"/>
                </a:solidFill>
                <a:latin typeface="微软雅黑" panose="020B0503020204020204" pitchFamily="34" charset="-122"/>
                <a:ea typeface="微软雅黑" panose="020B0503020204020204" pitchFamily="34" charset="-122"/>
              </a:rPr>
              <a:t>更有效地由一个</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操作系统和一个管理程序管理许多</a:t>
            </a:r>
            <a:r>
              <a:rPr lang="en-US" altLang="zh-CN" dirty="0">
                <a:solidFill>
                  <a:srgbClr val="333333"/>
                </a:solidFill>
                <a:latin typeface="微软雅黑" panose="020B0503020204020204" pitchFamily="34" charset="-122"/>
                <a:ea typeface="微软雅黑" panose="020B0503020204020204" pitchFamily="34" charset="-122"/>
              </a:rPr>
              <a:t>Windows</a:t>
            </a:r>
            <a:r>
              <a:rPr lang="zh-CN" altLang="en-US" dirty="0">
                <a:solidFill>
                  <a:srgbClr val="333333"/>
                </a:solidFill>
                <a:latin typeface="微软雅黑" panose="020B0503020204020204" pitchFamily="34" charset="-122"/>
                <a:ea typeface="微软雅黑" panose="020B0503020204020204" pitchFamily="34" charset="-122"/>
              </a:rPr>
              <a:t>操作系统。</a:t>
            </a:r>
            <a:br>
              <a:rPr lang="zh-CN" altLang="en-US" dirty="0">
                <a:solidFill>
                  <a:srgbClr val="333333"/>
                </a:solidFill>
                <a:latin typeface="微软雅黑" panose="020B0503020204020204" pitchFamily="34" charset="-122"/>
                <a:ea typeface="微软雅黑" panose="020B0503020204020204" pitchFamily="34" charset="-122"/>
              </a:rPr>
            </a:br>
            <a:r>
              <a:rPr lang="en-US" altLang="zh-CN" dirty="0">
                <a:solidFill>
                  <a:srgbClr val="333333"/>
                </a:solidFill>
                <a:latin typeface="微软雅黑" panose="020B0503020204020204" pitchFamily="34" charset="-122"/>
                <a:ea typeface="微软雅黑" panose="020B0503020204020204" pitchFamily="34" charset="-122"/>
              </a:rPr>
              <a:t>4</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相比普通</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容易获得本地</a:t>
            </a:r>
            <a:r>
              <a:rPr lang="en-US" altLang="zh-CN" dirty="0">
                <a:solidFill>
                  <a:srgbClr val="333333"/>
                </a:solidFill>
                <a:latin typeface="微软雅黑" panose="020B0503020204020204" pitchFamily="34" charset="-122"/>
                <a:ea typeface="微软雅黑" panose="020B0503020204020204" pitchFamily="34" charset="-122"/>
              </a:rPr>
              <a:t>PC</a:t>
            </a:r>
            <a:r>
              <a:rPr lang="zh-CN" altLang="en-US" dirty="0">
                <a:solidFill>
                  <a:srgbClr val="333333"/>
                </a:solidFill>
                <a:latin typeface="微软雅黑" panose="020B0503020204020204" pitchFamily="34" charset="-122"/>
                <a:ea typeface="微软雅黑" panose="020B0503020204020204" pitchFamily="34" charset="-122"/>
              </a:rPr>
              <a:t>体验的远程虚拟桌面服务。</a:t>
            </a:r>
            <a:endParaRPr lang="zh-CN" altLang="en-US" dirty="0">
              <a:solidFill>
                <a:srgbClr val="333333"/>
              </a:solidFill>
              <a:latin typeface="微软雅黑" panose="020B0503020204020204" pitchFamily="34" charset="-122"/>
              <a:ea typeface="微软雅黑" panose="020B0503020204020204" pitchFamily="34" charset="-122"/>
            </a:endParaRPr>
          </a:p>
          <a:p>
            <a:pPr algn="just"/>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则与</a:t>
            </a:r>
            <a:r>
              <a:rPr lang="en-US" altLang="zh-CN" dirty="0">
                <a:solidFill>
                  <a:srgbClr val="333333"/>
                </a:solidFill>
                <a:latin typeface="微软雅黑" panose="020B0503020204020204" pitchFamily="34" charset="-122"/>
                <a:ea typeface="微软雅黑" panose="020B0503020204020204" pitchFamily="34" charset="-122"/>
              </a:rPr>
              <a:t>VDI</a:t>
            </a:r>
            <a:r>
              <a:rPr lang="zh-CN" altLang="en-US" dirty="0">
                <a:solidFill>
                  <a:srgbClr val="333333"/>
                </a:solidFill>
                <a:latin typeface="微软雅黑" panose="020B0503020204020204" pitchFamily="34" charset="-122"/>
                <a:ea typeface="微软雅黑" panose="020B0503020204020204" pitchFamily="34" charset="-122"/>
              </a:rPr>
              <a:t>相比可以让更多用户（</a:t>
            </a:r>
            <a:r>
              <a:rPr lang="en-US" altLang="zh-CN" dirty="0">
                <a:solidFill>
                  <a:srgbClr val="333333"/>
                </a:solidFill>
                <a:latin typeface="微软雅黑" panose="020B0503020204020204" pitchFamily="34" charset="-122"/>
                <a:ea typeface="微软雅黑" panose="020B0503020204020204" pitchFamily="34" charset="-122"/>
              </a:rPr>
              <a:t>1</a:t>
            </a:r>
            <a:r>
              <a:rPr lang="zh-CN" altLang="en-US" dirty="0">
                <a:solidFill>
                  <a:srgbClr val="333333"/>
                </a:solidFill>
                <a:latin typeface="微软雅黑" panose="020B0503020204020204" pitchFamily="34" charset="-122"/>
                <a:ea typeface="微软雅黑" panose="020B0503020204020204" pitchFamily="34" charset="-122"/>
              </a:rPr>
              <a:t>倍以上）共享一个物理服务器使用</a:t>
            </a:r>
            <a:r>
              <a:rPr lang="en-US" altLang="zh-CN" dirty="0">
                <a:solidFill>
                  <a:srgbClr val="333333"/>
                </a:solidFill>
                <a:latin typeface="微软雅黑" panose="020B0503020204020204" pitchFamily="34" charset="-122"/>
                <a:ea typeface="微软雅黑" panose="020B0503020204020204" pitchFamily="34" charset="-122"/>
              </a:rPr>
              <a:t>RDS</a:t>
            </a:r>
            <a:r>
              <a:rPr lang="zh-CN" altLang="en-US" dirty="0">
                <a:solidFill>
                  <a:srgbClr val="333333"/>
                </a:solidFill>
                <a:latin typeface="微软雅黑" panose="020B0503020204020204" pitchFamily="34" charset="-122"/>
                <a:ea typeface="微软雅黑" panose="020B0503020204020204" pitchFamily="34" charset="-122"/>
              </a:rPr>
              <a:t>，但用户体验效果比较差，只能用于一般事务性办公。</a:t>
            </a:r>
            <a:endParaRPr lang="zh-CN" altLang="en-US" b="0" i="0" dirty="0">
              <a:solidFill>
                <a:srgbClr val="333333"/>
              </a:solidFill>
              <a:effectLst/>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7317"/>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让​​​您​​​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287" y="902264"/>
            <a:ext cx="11825057" cy="3693319"/>
          </a:xfrm>
          <a:prstGeom prst="rect">
            <a:avLst/>
          </a:prstGeom>
        </p:spPr>
        <p:txBody>
          <a:bodyPr wrap="square">
            <a:spAutoFit/>
          </a:bodyPr>
          <a:lstStyle/>
          <a:p>
            <a:r>
              <a:rPr lang="en-US" altLang="zh-CN" dirty="0">
                <a:solidFill>
                  <a:srgbClr val="2C353D"/>
                </a:solidFill>
                <a:latin typeface="Avenir"/>
              </a:rPr>
              <a:t>VNC</a:t>
            </a:r>
            <a:r>
              <a:rPr lang="zh-CN" altLang="en-US" dirty="0">
                <a:solidFill>
                  <a:srgbClr val="2C353D"/>
                </a:solidFill>
                <a:latin typeface="Avenir"/>
              </a:rPr>
              <a:t>和远程桌面的区别</a:t>
            </a:r>
            <a:endParaRPr lang="zh-CN" altLang="en-US" dirty="0">
              <a:solidFill>
                <a:srgbClr val="2C353D"/>
              </a:solidFill>
              <a:latin typeface="Avenir"/>
            </a:endParaRPr>
          </a:p>
          <a:p>
            <a:r>
              <a:rPr lang="zh-CN" altLang="en-US" dirty="0">
                <a:solidFill>
                  <a:srgbClr val="2C353D"/>
                </a:solidFill>
                <a:latin typeface="Avenir"/>
              </a:rPr>
              <a:t>我们可以通过</a:t>
            </a:r>
            <a:r>
              <a:rPr lang="en-US" altLang="zh-CN" dirty="0">
                <a:solidFill>
                  <a:srgbClr val="2C353D"/>
                </a:solidFill>
                <a:latin typeface="Avenir"/>
              </a:rPr>
              <a:t>VNC(Virtual Network Computing)</a:t>
            </a:r>
            <a:r>
              <a:rPr lang="zh-CN" altLang="en-US" dirty="0">
                <a:solidFill>
                  <a:srgbClr val="2C353D"/>
                </a:solidFill>
                <a:latin typeface="Avenir"/>
              </a:rPr>
              <a:t>和远程桌面来连接到远程的计算机上，但是两者是有一定的区别的。</a:t>
            </a:r>
            <a:endParaRPr lang="zh-CN" altLang="en-US" dirty="0">
              <a:solidFill>
                <a:srgbClr val="2C353D"/>
              </a:solidFill>
              <a:latin typeface="Avenir"/>
            </a:endParaRPr>
          </a:p>
          <a:p>
            <a:r>
              <a:rPr lang="en-US" altLang="zh-CN" dirty="0">
                <a:solidFill>
                  <a:srgbClr val="2C353D"/>
                </a:solidFill>
                <a:latin typeface="Avenir"/>
              </a:rPr>
              <a:t>VNC</a:t>
            </a:r>
            <a:endParaRPr lang="en-US" altLang="zh-CN" dirty="0">
              <a:solidFill>
                <a:srgbClr val="2C353D"/>
              </a:solidFill>
              <a:latin typeface="Avenir"/>
            </a:endParaRPr>
          </a:p>
          <a:p>
            <a:r>
              <a:rPr lang="en-US" altLang="zh-CN" dirty="0">
                <a:solidFill>
                  <a:srgbClr val="2C353D"/>
                </a:solidFill>
                <a:latin typeface="Avenir"/>
              </a:rPr>
              <a:t>VNC</a:t>
            </a:r>
            <a:r>
              <a:rPr lang="zh-CN" altLang="en-US" dirty="0">
                <a:solidFill>
                  <a:srgbClr val="2C353D"/>
                </a:solidFill>
                <a:latin typeface="Avenir"/>
              </a:rPr>
              <a:t>使用的是</a:t>
            </a:r>
            <a:r>
              <a:rPr lang="en-US" altLang="zh-CN" dirty="0">
                <a:solidFill>
                  <a:srgbClr val="2C353D"/>
                </a:solidFill>
                <a:latin typeface="Avenir"/>
              </a:rPr>
              <a:t>RFB</a:t>
            </a:r>
            <a:r>
              <a:rPr lang="zh-CN" altLang="en-US" dirty="0">
                <a:solidFill>
                  <a:srgbClr val="2C353D"/>
                </a:solidFill>
                <a:latin typeface="Avenir"/>
              </a:rPr>
              <a:t>协议来做屏幕分享和远程操作的软件，由著名的</a:t>
            </a:r>
            <a:r>
              <a:rPr lang="en-US" altLang="zh-CN" dirty="0">
                <a:solidFill>
                  <a:srgbClr val="2C353D"/>
                </a:solidFill>
                <a:latin typeface="Avenir"/>
              </a:rPr>
              <a:t>AT&amp;T</a:t>
            </a:r>
            <a:r>
              <a:rPr lang="zh-CN" altLang="en-US" dirty="0">
                <a:solidFill>
                  <a:srgbClr val="2C353D"/>
                </a:solidFill>
                <a:latin typeface="Avenir"/>
              </a:rPr>
              <a:t>欧洲研究实验室开发。使用时需要客户端软件和服务器软件配合使用。</a:t>
            </a:r>
            <a:endParaRPr lang="zh-CN" altLang="en-US" dirty="0">
              <a:solidFill>
                <a:srgbClr val="2C353D"/>
              </a:solidFill>
              <a:latin typeface="Avenir"/>
            </a:endParaRPr>
          </a:p>
          <a:p>
            <a:r>
              <a:rPr lang="zh-CN" altLang="en-US" dirty="0">
                <a:solidFill>
                  <a:srgbClr val="2C353D"/>
                </a:solidFill>
                <a:latin typeface="Avenir"/>
              </a:rPr>
              <a:t>远程桌面</a:t>
            </a:r>
            <a:endParaRPr lang="zh-CN" altLang="en-US" dirty="0">
              <a:solidFill>
                <a:srgbClr val="2C353D"/>
              </a:solidFill>
              <a:latin typeface="Avenir"/>
            </a:endParaRPr>
          </a:p>
          <a:p>
            <a:r>
              <a:rPr lang="zh-CN" altLang="en-US" dirty="0">
                <a:solidFill>
                  <a:srgbClr val="2C353D"/>
                </a:solidFill>
                <a:latin typeface="Avenir"/>
              </a:rPr>
              <a:t>远程桌面使用</a:t>
            </a:r>
            <a:r>
              <a:rPr lang="en-US" altLang="zh-CN" dirty="0">
                <a:solidFill>
                  <a:srgbClr val="2C353D"/>
                </a:solidFill>
                <a:latin typeface="Avenir"/>
              </a:rPr>
              <a:t>RDP(Remote Desktop Protocol)</a:t>
            </a:r>
            <a:r>
              <a:rPr lang="zh-CN" altLang="en-US" dirty="0">
                <a:solidFill>
                  <a:srgbClr val="2C353D"/>
                </a:solidFill>
                <a:latin typeface="Avenir"/>
              </a:rPr>
              <a:t>远程桌面协议，大部分</a:t>
            </a:r>
            <a:r>
              <a:rPr lang="en-US" altLang="zh-CN" dirty="0">
                <a:solidFill>
                  <a:srgbClr val="2C353D"/>
                </a:solidFill>
                <a:latin typeface="Avenir"/>
              </a:rPr>
              <a:t>Windows</a:t>
            </a:r>
            <a:r>
              <a:rPr lang="zh-CN" altLang="en-US" dirty="0">
                <a:solidFill>
                  <a:srgbClr val="2C353D"/>
                </a:solidFill>
                <a:latin typeface="Avenir"/>
              </a:rPr>
              <a:t>都默认支持此协议，可以远程接入操作桌面。</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和</a:t>
            </a:r>
            <a:r>
              <a:rPr lang="en-US" altLang="zh-CN" dirty="0">
                <a:solidFill>
                  <a:srgbClr val="2C353D"/>
                </a:solidFill>
                <a:latin typeface="Avenir"/>
              </a:rPr>
              <a:t>RDP</a:t>
            </a:r>
            <a:r>
              <a:rPr lang="zh-CN" altLang="en-US" dirty="0">
                <a:solidFill>
                  <a:srgbClr val="2C353D"/>
                </a:solidFill>
                <a:latin typeface="Avenir"/>
              </a:rPr>
              <a:t>区别</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是在服务器端将窗口在显存中画好之后将图像传给客户端，客户端只充当一个图像解码显示的角色； </a:t>
            </a:r>
            <a:r>
              <a:rPr lang="en-US" altLang="zh-CN" dirty="0">
                <a:solidFill>
                  <a:srgbClr val="2C353D"/>
                </a:solidFill>
                <a:latin typeface="Avenir"/>
              </a:rPr>
              <a:t>RDP</a:t>
            </a:r>
            <a:r>
              <a:rPr lang="zh-CN" altLang="en-US" dirty="0">
                <a:solidFill>
                  <a:srgbClr val="2C353D"/>
                </a:solidFill>
                <a:latin typeface="Avenir"/>
              </a:rPr>
              <a:t>则将画图的工作交给了客户端，服务器需要了解客户端显示能力的具体情况，以便作出相应调整。</a:t>
            </a:r>
            <a:endParaRPr lang="zh-CN" altLang="en-US" dirty="0">
              <a:solidFill>
                <a:srgbClr val="2C353D"/>
              </a:solidFill>
              <a:latin typeface="Avenir"/>
            </a:endParaRPr>
          </a:p>
          <a:p>
            <a:r>
              <a:rPr lang="en-US" altLang="zh-CN" dirty="0">
                <a:solidFill>
                  <a:srgbClr val="2C353D"/>
                </a:solidFill>
                <a:latin typeface="Avenir"/>
              </a:rPr>
              <a:t>RFB</a:t>
            </a:r>
            <a:r>
              <a:rPr lang="zh-CN" altLang="en-US" dirty="0">
                <a:solidFill>
                  <a:srgbClr val="2C353D"/>
                </a:solidFill>
                <a:latin typeface="Avenir"/>
              </a:rPr>
              <a:t>主要传图像，</a:t>
            </a:r>
            <a:r>
              <a:rPr lang="en-US" altLang="zh-CN" dirty="0">
                <a:solidFill>
                  <a:srgbClr val="2C353D"/>
                </a:solidFill>
                <a:latin typeface="Avenir"/>
              </a:rPr>
              <a:t>RDP</a:t>
            </a:r>
            <a:r>
              <a:rPr lang="zh-CN" altLang="en-US" dirty="0">
                <a:solidFill>
                  <a:srgbClr val="2C353D"/>
                </a:solidFill>
                <a:latin typeface="Avenir"/>
              </a:rPr>
              <a:t>主要传指令。就一般应用而言，</a:t>
            </a:r>
            <a:r>
              <a:rPr lang="en-US" altLang="zh-CN" dirty="0">
                <a:solidFill>
                  <a:srgbClr val="2C353D"/>
                </a:solidFill>
                <a:latin typeface="Avenir"/>
              </a:rPr>
              <a:t>RFB</a:t>
            </a:r>
            <a:r>
              <a:rPr lang="zh-CN" altLang="en-US" dirty="0">
                <a:solidFill>
                  <a:srgbClr val="2C353D"/>
                </a:solidFill>
                <a:latin typeface="Avenir"/>
              </a:rPr>
              <a:t>数据量太大，</a:t>
            </a:r>
            <a:r>
              <a:rPr lang="en-US" altLang="zh-CN" dirty="0">
                <a:solidFill>
                  <a:srgbClr val="2C353D"/>
                </a:solidFill>
                <a:latin typeface="Avenir"/>
              </a:rPr>
              <a:t>RDP</a:t>
            </a:r>
            <a:r>
              <a:rPr lang="zh-CN" altLang="en-US" dirty="0">
                <a:solidFill>
                  <a:srgbClr val="2C353D"/>
                </a:solidFill>
                <a:latin typeface="Avenir"/>
              </a:rPr>
              <a:t>对客户端要求较高，因此</a:t>
            </a:r>
            <a:r>
              <a:rPr lang="en-US" altLang="zh-CN" dirty="0">
                <a:solidFill>
                  <a:srgbClr val="2C353D"/>
                </a:solidFill>
                <a:latin typeface="Avenir"/>
              </a:rPr>
              <a:t>RFB</a:t>
            </a:r>
            <a:r>
              <a:rPr lang="zh-CN" altLang="en-US" dirty="0">
                <a:solidFill>
                  <a:srgbClr val="2C353D"/>
                </a:solidFill>
                <a:latin typeface="Avenir"/>
              </a:rPr>
              <a:t>适用于瘦客户端，</a:t>
            </a:r>
            <a:r>
              <a:rPr lang="en-US" altLang="zh-CN" dirty="0">
                <a:solidFill>
                  <a:srgbClr val="2C353D"/>
                </a:solidFill>
                <a:latin typeface="Avenir"/>
              </a:rPr>
              <a:t>RDP</a:t>
            </a:r>
            <a:r>
              <a:rPr lang="zh-CN" altLang="en-US" dirty="0">
                <a:solidFill>
                  <a:srgbClr val="2C353D"/>
                </a:solidFill>
                <a:latin typeface="Avenir"/>
              </a:rPr>
              <a:t>适用于低速网络。</a:t>
            </a:r>
            <a:endParaRPr lang="zh-CN" altLang="en-US" b="0" i="0" dirty="0">
              <a:solidFill>
                <a:srgbClr val="2C353D"/>
              </a:solidFill>
              <a:effectLst/>
              <a:latin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115" y="676897"/>
            <a:ext cx="6096000" cy="923330"/>
          </a:xfrm>
          <a:prstGeom prst="rect">
            <a:avLst/>
          </a:prstGeom>
        </p:spPr>
        <p:txBody>
          <a:bodyPr>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0"/>
            <a:ext cx="10515600" cy="106575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600557"/>
            <a:ext cx="11981468" cy="5078313"/>
          </a:xfrm>
          <a:prstGeom prst="rect">
            <a:avLst/>
          </a:prstGeom>
        </p:spPr>
        <p:txBody>
          <a:bodyPr wrap="square">
            <a:spAutoFit/>
          </a:bodyPr>
          <a:lstStyle/>
          <a:p>
            <a:r>
              <a:rPr lang="en-US" dirty="0">
                <a:solidFill>
                  <a:srgbClr val="4A4A4A"/>
                </a:solidFill>
                <a:latin typeface="Merriweather"/>
              </a:rPr>
              <a:t>Zero Configuration Networking consists of three elements:</a:t>
            </a:r>
            <a:endParaRPr lang="en-US" dirty="0">
              <a:solidFill>
                <a:srgbClr val="4A4A4A"/>
              </a:solidFill>
              <a:latin typeface="Merriweather"/>
            </a:endParaRPr>
          </a:p>
          <a:p>
            <a:r>
              <a:rPr lang="en-US" i="1" dirty="0" smtClean="0">
                <a:solidFill>
                  <a:srgbClr val="4A4A4A"/>
                </a:solidFill>
                <a:latin typeface="Merriweather"/>
              </a:rPr>
              <a:t>* Network </a:t>
            </a:r>
            <a:r>
              <a:rPr lang="en-US" i="1" dirty="0">
                <a:solidFill>
                  <a:srgbClr val="4A4A4A"/>
                </a:solidFill>
                <a:latin typeface="Merriweather"/>
              </a:rPr>
              <a:t>layer address assignment</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the Internet Protocol (IP), so it needs to assign an IP address as the network </a:t>
            </a:r>
            <a:r>
              <a:rPr lang="en-US" dirty="0" err="1" smtClean="0">
                <a:solidFill>
                  <a:srgbClr val="4A4A4A"/>
                </a:solidFill>
                <a:latin typeface="Merriweather"/>
              </a:rPr>
              <a:t>address.A</a:t>
            </a:r>
            <a:r>
              <a:rPr lang="en-US" dirty="0" smtClean="0">
                <a:solidFill>
                  <a:srgbClr val="4A4A4A"/>
                </a:solidFill>
                <a:latin typeface="Merriweather"/>
              </a:rPr>
              <a:t> </a:t>
            </a:r>
            <a:r>
              <a:rPr lang="en-US" dirty="0">
                <a:solidFill>
                  <a:srgbClr val="4A4A4A"/>
                </a:solidFill>
                <a:latin typeface="Merriweather"/>
              </a:rPr>
              <a:t>link-local IP address is automatically allocated from within the IP address range prefixed by 169.254. Two Linux programs for achieving this result are </a:t>
            </a:r>
            <a:r>
              <a:rPr lang="en-US" dirty="0" err="1">
                <a:solidFill>
                  <a:srgbClr val="FB6B17"/>
                </a:solidFill>
                <a:latin typeface="Merriweather"/>
                <a:hlinkClick r:id="rId1"/>
              </a:rPr>
              <a:t>zeroconf</a:t>
            </a:r>
            <a:r>
              <a:rPr lang="en-US" dirty="0">
                <a:solidFill>
                  <a:srgbClr val="4A4A4A"/>
                </a:solidFill>
                <a:latin typeface="Merriweather"/>
              </a:rPr>
              <a:t> and </a:t>
            </a:r>
            <a:r>
              <a:rPr lang="en-US" dirty="0" err="1">
                <a:solidFill>
                  <a:srgbClr val="FB6B17"/>
                </a:solidFill>
                <a:latin typeface="Merriweather"/>
                <a:hlinkClick r:id="rId2"/>
              </a:rPr>
              <a:t>zcip</a:t>
            </a:r>
            <a:r>
              <a:rPr lang="en-US" dirty="0">
                <a:solidFill>
                  <a:srgbClr val="4A4A4A"/>
                </a:solidFill>
                <a:latin typeface="Merriweather"/>
              </a:rPr>
              <a:t>.</a:t>
            </a:r>
            <a:endParaRPr lang="en-US" dirty="0">
              <a:solidFill>
                <a:srgbClr val="4A4A4A"/>
              </a:solidFill>
              <a:latin typeface="Merriweather"/>
            </a:endParaRPr>
          </a:p>
          <a:p>
            <a:r>
              <a:rPr lang="en-US" i="1" dirty="0" smtClean="0">
                <a:solidFill>
                  <a:srgbClr val="4A4A4A"/>
                </a:solidFill>
                <a:latin typeface="Merriweather"/>
              </a:rPr>
              <a:t>* Translation </a:t>
            </a:r>
            <a:r>
              <a:rPr lang="en-US" i="1" dirty="0">
                <a:solidFill>
                  <a:srgbClr val="4A4A4A"/>
                </a:solidFill>
                <a:latin typeface="Merriweather"/>
              </a:rPr>
              <a:t>between network names and network addresses</a:t>
            </a:r>
            <a:endParaRPr lang="en-US" dirty="0">
              <a:solidFill>
                <a:srgbClr val="4A4A4A"/>
              </a:solidFill>
              <a:latin typeface="Merriweather"/>
            </a:endParaRPr>
          </a:p>
          <a:p>
            <a:r>
              <a:rPr lang="en-US" dirty="0" err="1" smtClean="0">
                <a:solidFill>
                  <a:srgbClr val="4A4A4A"/>
                </a:solidFill>
                <a:latin typeface="Merriweather"/>
              </a:rPr>
              <a:t>Zeroconf's</a:t>
            </a:r>
            <a:r>
              <a:rPr lang="en-US" dirty="0" smtClean="0">
                <a:solidFill>
                  <a:srgbClr val="4A4A4A"/>
                </a:solidFill>
                <a:latin typeface="Merriweather"/>
              </a:rPr>
              <a:t> </a:t>
            </a:r>
            <a:r>
              <a:rPr lang="en-US" dirty="0">
                <a:solidFill>
                  <a:srgbClr val="4A4A4A"/>
                </a:solidFill>
                <a:latin typeface="Merriweather"/>
              </a:rPr>
              <a:t>solution is to use </a:t>
            </a:r>
            <a:r>
              <a:rPr lang="en-US" dirty="0">
                <a:solidFill>
                  <a:srgbClr val="FB6B17"/>
                </a:solidFill>
                <a:latin typeface="Merriweather"/>
                <a:hlinkClick r:id="rId3"/>
              </a:rPr>
              <a:t>Multicast DNS</a:t>
            </a:r>
            <a:r>
              <a:rPr lang="en-US" dirty="0">
                <a:solidFill>
                  <a:srgbClr val="4A4A4A"/>
                </a:solidFill>
                <a:latin typeface="Merriweather"/>
              </a:rPr>
              <a:t>. Computers on </a:t>
            </a:r>
            <a:r>
              <a:rPr lang="en-US" dirty="0" err="1">
                <a:solidFill>
                  <a:srgbClr val="4A4A4A"/>
                </a:solidFill>
                <a:latin typeface="Merriweather"/>
              </a:rPr>
              <a:t>Zeroconf</a:t>
            </a:r>
            <a:r>
              <a:rPr lang="en-US" dirty="0">
                <a:solidFill>
                  <a:srgbClr val="4A4A4A"/>
                </a:solidFill>
                <a:latin typeface="Merriweather"/>
              </a:rPr>
              <a:t> networks configured with link-local IP addresses, as described above, are assigned to the Multicast DNS domain </a:t>
            </a:r>
            <a:r>
              <a:rPr lang="en-US" i="1" dirty="0">
                <a:solidFill>
                  <a:srgbClr val="4A4A4A"/>
                </a:solidFill>
                <a:latin typeface="Merriweather"/>
              </a:rPr>
              <a:t>.local</a:t>
            </a:r>
            <a:r>
              <a:rPr lang="en-US" dirty="0">
                <a:solidFill>
                  <a:srgbClr val="4A4A4A"/>
                </a:solidFill>
                <a:latin typeface="Merriweather"/>
              </a:rPr>
              <a:t>. </a:t>
            </a:r>
            <a:r>
              <a:rPr lang="en-US" dirty="0" smtClean="0">
                <a:solidFill>
                  <a:srgbClr val="4A4A4A"/>
                </a:solidFill>
                <a:latin typeface="Merriweather"/>
              </a:rPr>
              <a:t>Multicast </a:t>
            </a:r>
            <a:r>
              <a:rPr lang="en-US" dirty="0">
                <a:solidFill>
                  <a:srgbClr val="4A4A4A"/>
                </a:solidFill>
                <a:latin typeface="Merriweather"/>
              </a:rPr>
              <a:t>DNS translates </a:t>
            </a:r>
            <a:r>
              <a:rPr lang="en-US" i="1" dirty="0" err="1">
                <a:solidFill>
                  <a:srgbClr val="4A4A4A"/>
                </a:solidFill>
                <a:latin typeface="Merriweather"/>
              </a:rPr>
              <a:t>biffo.local</a:t>
            </a:r>
            <a:r>
              <a:rPr lang="en-US" dirty="0">
                <a:solidFill>
                  <a:srgbClr val="4A4A4A"/>
                </a:solidFill>
                <a:latin typeface="Merriweather"/>
              </a:rPr>
              <a:t> to the computer's IP address.</a:t>
            </a:r>
            <a:endParaRPr lang="en-US" dirty="0">
              <a:solidFill>
                <a:srgbClr val="4A4A4A"/>
              </a:solidFill>
              <a:latin typeface="Merriweather"/>
            </a:endParaRPr>
          </a:p>
          <a:p>
            <a:r>
              <a:rPr lang="en-US" dirty="0" err="1">
                <a:solidFill>
                  <a:srgbClr val="FB6B17"/>
                </a:solidFill>
                <a:latin typeface="Merriweather"/>
                <a:hlinkClick r:id="rId4"/>
              </a:rPr>
              <a:t>Nss-mdns</a:t>
            </a:r>
            <a:r>
              <a:rPr lang="en-US" dirty="0">
                <a:solidFill>
                  <a:srgbClr val="4A4A4A"/>
                </a:solidFill>
                <a:latin typeface="Merriweather"/>
              </a:rPr>
              <a:t>, in association with a Multicast DNS responder daemon such as </a:t>
            </a:r>
            <a:r>
              <a:rPr lang="en-US" dirty="0" err="1">
                <a:solidFill>
                  <a:srgbClr val="FB6B17"/>
                </a:solidFill>
                <a:latin typeface="Merriweather"/>
                <a:hlinkClick r:id="rId5"/>
              </a:rPr>
              <a:t>Avahi</a:t>
            </a:r>
            <a:r>
              <a:rPr lang="en-US" dirty="0">
                <a:solidFill>
                  <a:srgbClr val="4A4A4A"/>
                </a:solidFill>
                <a:latin typeface="Merriweather"/>
              </a:rPr>
              <a:t> or Apple's </a:t>
            </a:r>
            <a:r>
              <a:rPr lang="en-US" dirty="0" err="1">
                <a:solidFill>
                  <a:srgbClr val="FB6B17"/>
                </a:solidFill>
                <a:latin typeface="Merriweather"/>
                <a:hlinkClick r:id="rId6"/>
              </a:rPr>
              <a:t>mDNSResponder</a:t>
            </a:r>
            <a:r>
              <a:rPr lang="en-US" dirty="0">
                <a:solidFill>
                  <a:srgbClr val="4A4A4A"/>
                </a:solidFill>
                <a:latin typeface="Merriweather"/>
              </a:rPr>
              <a:t>, can take care of this name to address translation in a Linux </a:t>
            </a:r>
            <a:r>
              <a:rPr lang="en-US" dirty="0" err="1">
                <a:solidFill>
                  <a:srgbClr val="4A4A4A"/>
                </a:solidFill>
                <a:latin typeface="Merriweather"/>
              </a:rPr>
              <a:t>Zeroconf</a:t>
            </a:r>
            <a:r>
              <a:rPr lang="en-US" dirty="0">
                <a:solidFill>
                  <a:srgbClr val="4A4A4A"/>
                </a:solidFill>
                <a:latin typeface="Merriweather"/>
              </a:rPr>
              <a:t> network.</a:t>
            </a:r>
            <a:endParaRPr lang="en-US" dirty="0">
              <a:solidFill>
                <a:srgbClr val="4A4A4A"/>
              </a:solidFill>
              <a:latin typeface="Merriweather"/>
            </a:endParaRPr>
          </a:p>
          <a:p>
            <a:r>
              <a:rPr lang="en-US" i="1" dirty="0" smtClean="0">
                <a:solidFill>
                  <a:srgbClr val="4A4A4A"/>
                </a:solidFill>
                <a:latin typeface="Merriweather"/>
              </a:rPr>
              <a:t>* Location </a:t>
            </a:r>
            <a:r>
              <a:rPr lang="en-US" i="1" dirty="0">
                <a:solidFill>
                  <a:srgbClr val="4A4A4A"/>
                </a:solidFill>
                <a:latin typeface="Merriweather"/>
              </a:rPr>
              <a:t>or discovery of services by name and protocol</a:t>
            </a:r>
            <a:endParaRPr lang="en-US" dirty="0">
              <a:solidFill>
                <a:srgbClr val="4A4A4A"/>
              </a:solidFill>
              <a:latin typeface="Merriweather"/>
            </a:endParaRPr>
          </a:p>
          <a:p>
            <a:r>
              <a:rPr lang="en-US" dirty="0" err="1" smtClean="0">
                <a:solidFill>
                  <a:srgbClr val="4A4A4A"/>
                </a:solidFill>
                <a:latin typeface="Merriweather"/>
              </a:rPr>
              <a:t>Zeroconf</a:t>
            </a:r>
            <a:r>
              <a:rPr lang="en-US" dirty="0" smtClean="0">
                <a:solidFill>
                  <a:srgbClr val="4A4A4A"/>
                </a:solidFill>
                <a:latin typeface="Merriweather"/>
              </a:rPr>
              <a:t> </a:t>
            </a:r>
            <a:r>
              <a:rPr lang="en-US" dirty="0">
                <a:solidFill>
                  <a:srgbClr val="4A4A4A"/>
                </a:solidFill>
                <a:latin typeface="Merriweather"/>
              </a:rPr>
              <a:t>uses something called </a:t>
            </a:r>
            <a:r>
              <a:rPr lang="en-US" dirty="0">
                <a:solidFill>
                  <a:srgbClr val="FB6B17"/>
                </a:solidFill>
                <a:latin typeface="Merriweather"/>
                <a:hlinkClick r:id="rId7"/>
              </a:rPr>
              <a:t>DNS Service Discovery</a:t>
            </a:r>
            <a:r>
              <a:rPr lang="en-US" dirty="0">
                <a:solidFill>
                  <a:srgbClr val="4A4A4A"/>
                </a:solidFill>
                <a:latin typeface="Merriweather"/>
              </a:rPr>
              <a:t> to "discover" what services a computer has made available to other computers. </a:t>
            </a:r>
            <a:r>
              <a:rPr lang="en-US" dirty="0" err="1">
                <a:solidFill>
                  <a:srgbClr val="4A4A4A"/>
                </a:solidFill>
                <a:latin typeface="Merriweather"/>
              </a:rPr>
              <a:t>Avahi</a:t>
            </a:r>
            <a:r>
              <a:rPr lang="en-US" dirty="0">
                <a:solidFill>
                  <a:srgbClr val="4A4A4A"/>
                </a:solidFill>
                <a:latin typeface="Merriweather"/>
              </a:rPr>
              <a:t> and </a:t>
            </a:r>
            <a:r>
              <a:rPr lang="en-US" dirty="0" err="1">
                <a:solidFill>
                  <a:srgbClr val="4A4A4A"/>
                </a:solidFill>
                <a:latin typeface="Merriweather"/>
              </a:rPr>
              <a:t>mDNSResponder</a:t>
            </a:r>
            <a:r>
              <a:rPr lang="en-US" dirty="0">
                <a:solidFill>
                  <a:srgbClr val="4A4A4A"/>
                </a:solidFill>
                <a:latin typeface="Merriweather"/>
              </a:rPr>
              <a:t> are two implementations of DNS Service Discovery that both discover and advertise services.</a:t>
            </a:r>
            <a:endParaRPr lang="en-US" dirty="0">
              <a:solidFill>
                <a:srgbClr val="4A4A4A"/>
              </a:solidFill>
              <a:latin typeface="Merriweather"/>
            </a:endParaRPr>
          </a:p>
          <a:p>
            <a:r>
              <a:rPr lang="en-US" dirty="0">
                <a:solidFill>
                  <a:srgbClr val="4A4A4A"/>
                </a:solidFill>
                <a:latin typeface="Merriweather"/>
              </a:rPr>
              <a:t>Apple's Rendezvous, now renamed to </a:t>
            </a:r>
            <a:r>
              <a:rPr lang="en-US" dirty="0">
                <a:solidFill>
                  <a:srgbClr val="FB6B17"/>
                </a:solidFill>
                <a:latin typeface="Merriweather"/>
                <a:hlinkClick r:id="rId8"/>
              </a:rPr>
              <a:t>Bonjour</a:t>
            </a:r>
            <a:r>
              <a:rPr lang="en-US" dirty="0">
                <a:solidFill>
                  <a:srgbClr val="4A4A4A"/>
                </a:solidFill>
                <a:latin typeface="Merriweather"/>
              </a:rPr>
              <a:t>, is the most advanced implementation of </a:t>
            </a:r>
            <a:r>
              <a:rPr lang="en-US" dirty="0" err="1">
                <a:solidFill>
                  <a:srgbClr val="4A4A4A"/>
                </a:solidFill>
                <a:latin typeface="Merriweather"/>
              </a:rPr>
              <a:t>Zeroconf</a:t>
            </a:r>
            <a:r>
              <a:rPr lang="en-US" dirty="0">
                <a:solidFill>
                  <a:srgbClr val="4A4A4A"/>
                </a:solidFill>
                <a:latin typeface="Merriweather"/>
              </a:rPr>
              <a:t> to </a:t>
            </a:r>
            <a:r>
              <a:rPr lang="en-US" dirty="0" smtClean="0">
                <a:solidFill>
                  <a:srgbClr val="4A4A4A"/>
                </a:solidFill>
                <a:latin typeface="Merriweather"/>
              </a:rPr>
              <a:t>date. </a:t>
            </a:r>
            <a:r>
              <a:rPr lang="en-US" dirty="0">
                <a:solidFill>
                  <a:srgbClr val="4A4A4A"/>
                </a:solidFill>
                <a:latin typeface="Merriweather"/>
              </a:rPr>
              <a:t>With all three of the above elements installed and working, Zero Configuration Networking becomes a reality for a Linux system as well.</a:t>
            </a:r>
            <a:endParaRPr lang="en-US" b="0" i="0" dirty="0">
              <a:solidFill>
                <a:srgbClr val="4A4A4A"/>
              </a:solidFill>
              <a:effectLst/>
              <a:latin typeface="Merriweathe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6" name="Table 5"/>
          <p:cNvGraphicFramePr>
            <a:graphicFrameLocks noGrp="1"/>
          </p:cNvGraphicFramePr>
          <p:nvPr/>
        </p:nvGraphicFramePr>
        <p:xfrm>
          <a:off x="292231" y="1596928"/>
          <a:ext cx="11670384" cy="4969709"/>
        </p:xfrm>
        <a:graphic>
          <a:graphicData uri="http://schemas.openxmlformats.org/drawingml/2006/table">
            <a:tbl>
              <a:tblPr/>
              <a:tblGrid>
                <a:gridCol w="1102936"/>
                <a:gridCol w="3657600"/>
                <a:gridCol w="6909848"/>
              </a:tblGrid>
              <a:tr h="618371">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227334">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124004">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4" name="Table 3"/>
          <p:cNvGraphicFramePr>
            <a:graphicFrameLocks noGrp="1"/>
          </p:cNvGraphicFramePr>
          <p:nvPr/>
        </p:nvGraphicFramePr>
        <p:xfrm>
          <a:off x="207392" y="1364429"/>
          <a:ext cx="11821209" cy="5375736"/>
        </p:xfrm>
        <a:graphic>
          <a:graphicData uri="http://schemas.openxmlformats.org/drawingml/2006/table">
            <a:tbl>
              <a:tblPr/>
              <a:tblGrid>
                <a:gridCol w="1055800"/>
                <a:gridCol w="2658359"/>
                <a:gridCol w="8107050"/>
              </a:tblGrid>
              <a:tr h="5375736">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graphicFrame>
        <p:nvGraphicFramePr>
          <p:cNvPr id="3" name="Table 2"/>
          <p:cNvGraphicFramePr>
            <a:graphicFrameLocks noGrp="1"/>
          </p:cNvGraphicFramePr>
          <p:nvPr/>
        </p:nvGraphicFramePr>
        <p:xfrm>
          <a:off x="292231" y="1825625"/>
          <a:ext cx="11604396" cy="4351338"/>
        </p:xfrm>
        <a:graphic>
          <a:graphicData uri="http://schemas.openxmlformats.org/drawingml/2006/table">
            <a:tbl>
              <a:tblPr/>
              <a:tblGrid>
                <a:gridCol w="3868132"/>
                <a:gridCol w="3868132"/>
                <a:gridCol w="3868132"/>
              </a:tblGrid>
              <a:tr h="4351338">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2"/>
            <a:ext cx="10515600" cy="1325563"/>
          </a:xfrm>
        </p:spPr>
        <p:txBody>
          <a:bodyPr>
            <a:normAutofit/>
          </a:bodyPr>
          <a:lstStyle/>
          <a:p>
            <a:r>
              <a:rPr lang="en-US" b="1" dirty="0"/>
              <a:t>How does </a:t>
            </a:r>
            <a:r>
              <a:rPr lang="en-US" b="1" dirty="0" err="1"/>
              <a:t>Zeroconf</a:t>
            </a:r>
            <a:r>
              <a:rPr lang="en-US" b="1" dirty="0"/>
              <a:t> compare with </a:t>
            </a:r>
            <a:r>
              <a:rPr lang="en-US" b="1" dirty="0" err="1"/>
              <a:t>Viiv</a:t>
            </a:r>
            <a:r>
              <a:rPr lang="en-US" b="1" dirty="0"/>
              <a:t>/DLNA/DHWG/UPnP</a:t>
            </a:r>
            <a:r>
              <a:rPr lang="en-US" b="1" dirty="0" smtClean="0"/>
              <a:t>?</a:t>
            </a:r>
            <a:endParaRPr lang="en-US" dirty="0"/>
          </a:p>
        </p:txBody>
      </p:sp>
      <p:sp>
        <p:nvSpPr>
          <p:cNvPr id="4" name="Rectangle 3"/>
          <p:cNvSpPr/>
          <p:nvPr/>
        </p:nvSpPr>
        <p:spPr>
          <a:xfrm>
            <a:off x="197963" y="2194365"/>
            <a:ext cx="11755225" cy="2585323"/>
          </a:xfrm>
          <a:prstGeom prst="rect">
            <a:avLst/>
          </a:prstGeom>
        </p:spPr>
        <p:txBody>
          <a:bodyPr wrap="square">
            <a:spAutoFit/>
          </a:bodyPr>
          <a:lstStyle/>
          <a:p>
            <a:r>
              <a:rPr lang="en-US" dirty="0">
                <a:solidFill>
                  <a:srgbClr val="000000"/>
                </a:solidFill>
                <a:latin typeface="Times New Roman" panose="02020603050405020304" pitchFamily="18" charset="0"/>
              </a:rPr>
              <a:t>In summary:</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IPv4 Link-Local Addressing</a:t>
            </a:r>
            <a:r>
              <a:rPr lang="en-US" dirty="0">
                <a:solidFill>
                  <a:srgbClr val="000000"/>
                </a:solidFill>
                <a:latin typeface="Times New Roman" panose="02020603050405020304" pitchFamily="18" charset="0"/>
              </a:rPr>
              <a:t> is an easy decision, because both </a:t>
            </a:r>
            <a:r>
              <a:rPr lang="en-US" dirty="0" err="1">
                <a:solidFill>
                  <a:srgbClr val="000000"/>
                </a:solidFill>
                <a:latin typeface="Times New Roman" panose="02020603050405020304" pitchFamily="18" charset="0"/>
              </a:rPr>
              <a:t>Zeroconf</a:t>
            </a:r>
            <a:r>
              <a:rPr lang="en-US" dirty="0">
                <a:solidFill>
                  <a:srgbClr val="000000"/>
                </a:solidFill>
                <a:latin typeface="Times New Roman" panose="02020603050405020304" pitchFamily="18" charset="0"/>
              </a:rPr>
              <a:t> and UPnP are identical at that layer.</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Implementing </a:t>
            </a:r>
            <a:r>
              <a:rPr lang="en-US" i="1" dirty="0">
                <a:solidFill>
                  <a:srgbClr val="000000"/>
                </a:solidFill>
                <a:latin typeface="Times New Roman" panose="02020603050405020304" pitchFamily="18" charset="0"/>
              </a:rPr>
              <a:t>Multicast DNS</a:t>
            </a:r>
            <a:r>
              <a:rPr lang="en-US" dirty="0">
                <a:solidFill>
                  <a:srgbClr val="000000"/>
                </a:solidFill>
                <a:latin typeface="Times New Roman" panose="02020603050405020304" pitchFamily="18" charset="0"/>
              </a:rPr>
              <a:t> is an easy decision, because UPnP doesn't have any alternative to offer.</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The only area of overlap is the service discovery layer, and it's important to remember that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pitchFamily="18" charset="0"/>
              </a:rPr>
              <a:t>mDNS</a:t>
            </a:r>
            <a:r>
              <a:rPr lang="en-US" dirty="0">
                <a:solidFill>
                  <a:srgbClr val="000000"/>
                </a:solidFill>
                <a:latin typeface="Times New Roman" panose="02020603050405020304"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614170"/>
            <a:ext cx="10515600" cy="4948555"/>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pitchFamily="18" charset="0"/>
              </a:rPr>
              <a:t>Android.mk</a:t>
            </a:r>
            <a:br>
              <a:rPr lang="en-US" dirty="0">
                <a:solidFill>
                  <a:srgbClr val="000000"/>
                </a:solidFill>
                <a:latin typeface="Times New Roman" panose="02020603050405020304" pitchFamily="18" charset="0"/>
              </a:rPr>
            </a:br>
            <a:r>
              <a:rPr lang="en-US" dirty="0" smtClean="0">
                <a:solidFill>
                  <a:srgbClr val="000000"/>
                </a:solidFill>
                <a:latin typeface="Times New Roman" panose="02020603050405020304" pitchFamily="18" charset="0"/>
              </a:rPr>
              <a:t>--------------</a:t>
            </a:r>
            <a:br>
              <a:rPr lang="en-US" dirty="0"/>
            </a:br>
            <a:r>
              <a:rPr lang="en-US" dirty="0">
                <a:solidFill>
                  <a:srgbClr val="000000"/>
                </a:solidFill>
                <a:latin typeface="Times New Roman" panose="02020603050405020304" pitchFamily="18" charset="0"/>
              </a:rPr>
              <a:t>LOCAL_PATH := $(call my-</a:t>
            </a:r>
            <a:r>
              <a:rPr lang="en-US" dirty="0" err="1">
                <a:solidFill>
                  <a:srgbClr val="000000"/>
                </a:solidFill>
                <a:latin typeface="Times New Roman" panose="02020603050405020304" pitchFamily="18" charset="0"/>
              </a:rPr>
              <a:t>dir</a:t>
            </a:r>
            <a:r>
              <a:rPr lang="en-US" dirty="0">
                <a:solidFill>
                  <a:srgbClr val="000000"/>
                </a:solidFill>
                <a:latin typeface="Times New Roman" panose="02020603050405020304" pitchFamily="18" charset="0"/>
              </a:rPr>
              <a:t>)</a:t>
            </a:r>
            <a:br>
              <a:rPr lang="en-US" dirty="0"/>
            </a:br>
            <a:br>
              <a:rPr lang="en-US" dirty="0"/>
            </a:br>
            <a:r>
              <a:rPr lang="en-US" dirty="0">
                <a:solidFill>
                  <a:srgbClr val="000000"/>
                </a:solidFill>
                <a:latin typeface="Times New Roman" panose="02020603050405020304" pitchFamily="18" charset="0"/>
              </a:rPr>
              <a:t>include $(CLEAR_VARS)</a:t>
            </a:r>
            <a:br>
              <a:rPr lang="en-US" dirty="0"/>
            </a:br>
            <a:r>
              <a:rPr lang="en-US" dirty="0">
                <a:solidFill>
                  <a:srgbClr val="000000"/>
                </a:solidFill>
                <a:latin typeface="Times New Roman" panose="02020603050405020304" pitchFamily="18" charset="0"/>
              </a:rPr>
              <a:t>LOCAL_MODULE := </a:t>
            </a:r>
            <a:r>
              <a:rPr lang="en-US" dirty="0" err="1">
                <a:solidFill>
                  <a:srgbClr val="000000"/>
                </a:solidFill>
                <a:latin typeface="Times New Roman" panose="02020603050405020304" pitchFamily="18" charset="0"/>
              </a:rPr>
              <a:t>Wallpaperz</a:t>
            </a:r>
            <a:br>
              <a:rPr lang="en-US" dirty="0"/>
            </a:br>
            <a:r>
              <a:rPr lang="en-US" dirty="0">
                <a:solidFill>
                  <a:srgbClr val="000000"/>
                </a:solidFill>
                <a:latin typeface="Times New Roman" panose="02020603050405020304" pitchFamily="18" charset="0"/>
              </a:rPr>
              <a:t>LOCAL_SRC_FILES := </a:t>
            </a:r>
            <a:r>
              <a:rPr lang="en-US" dirty="0" err="1">
                <a:solidFill>
                  <a:srgbClr val="000000"/>
                </a:solidFill>
                <a:latin typeface="Times New Roman" panose="02020603050405020304" pitchFamily="18" charset="0"/>
              </a:rPr>
              <a:t>Wallpaperz.apk</a:t>
            </a:r>
            <a:br>
              <a:rPr lang="en-US" dirty="0"/>
            </a:br>
            <a:r>
              <a:rPr lang="en-US" dirty="0">
                <a:solidFill>
                  <a:srgbClr val="000000"/>
                </a:solidFill>
                <a:latin typeface="Times New Roman" panose="02020603050405020304" pitchFamily="18" charset="0"/>
              </a:rPr>
              <a:t>LOCAL_MODULE_SUFFIX := .</a:t>
            </a:r>
            <a:r>
              <a:rPr lang="en-US" dirty="0" err="1">
                <a:solidFill>
                  <a:srgbClr val="000000"/>
                </a:solidFill>
                <a:latin typeface="Times New Roman" panose="02020603050405020304" pitchFamily="18" charset="0"/>
              </a:rPr>
              <a:t>apk</a:t>
            </a:r>
            <a:br>
              <a:rPr lang="en-US" dirty="0"/>
            </a:br>
            <a:r>
              <a:rPr lang="en-US" dirty="0">
                <a:solidFill>
                  <a:srgbClr val="000000"/>
                </a:solidFill>
                <a:latin typeface="Times New Roman" panose="02020603050405020304" pitchFamily="18" charset="0"/>
              </a:rPr>
              <a:t>LOCAL_MODULE_CLASS := APPS</a:t>
            </a:r>
            <a:br>
              <a:rPr lang="en-US" dirty="0"/>
            </a:br>
            <a:r>
              <a:rPr lang="en-US" dirty="0">
                <a:solidFill>
                  <a:srgbClr val="000000"/>
                </a:solidFill>
                <a:latin typeface="Times New Roman" panose="02020603050405020304" pitchFamily="18" charset="0"/>
              </a:rPr>
              <a:t>LOCAL_CERTIFICATE := PRESIGNED</a:t>
            </a:r>
            <a:br>
              <a:rPr lang="en-US" dirty="0"/>
            </a:br>
            <a:r>
              <a:rPr lang="en-US" dirty="0">
                <a:solidFill>
                  <a:srgbClr val="000000"/>
                </a:solidFill>
                <a:latin typeface="Times New Roman" panose="02020603050405020304" pitchFamily="18" charset="0"/>
              </a:rPr>
              <a:t>LOCAL_MODULE_PATH := $(TARGET_OUT)/app</a:t>
            </a:r>
            <a:br>
              <a:rPr lang="en-US" dirty="0"/>
            </a:br>
            <a:r>
              <a:rPr lang="en-US" dirty="0">
                <a:solidFill>
                  <a:srgbClr val="000000"/>
                </a:solidFill>
                <a:latin typeface="Times New Roman" panose="02020603050405020304" pitchFamily="18" charset="0"/>
              </a:rPr>
              <a:t>include $(BUILD_PREBUILT)</a:t>
            </a:r>
            <a:br>
              <a:rPr lang="en-US" dirty="0"/>
            </a:br>
            <a:br>
              <a:rPr lang="en-US" dirty="0"/>
            </a:br>
            <a:br>
              <a:rPr lang="en-US" dirty="0"/>
            </a:br>
            <a:r>
              <a:rPr lang="en-US" dirty="0">
                <a:latin typeface="Times New Roman" panose="02020603050405020304" pitchFamily="18" charset="0"/>
              </a:rPr>
              <a:t>--------------------------------------------------------</a:t>
            </a:r>
            <a:br>
              <a:rPr lang="en-US" dirty="0"/>
            </a:br>
            <a:r>
              <a:rPr lang="en-US" dirty="0">
                <a:solidFill>
                  <a:srgbClr val="000000"/>
                </a:solidFill>
                <a:latin typeface="Times New Roman" panose="02020603050405020304" pitchFamily="18" charset="0"/>
              </a:rPr>
              <a:t>Then for device.mk I added the following:</a:t>
            </a:r>
            <a:br>
              <a:rPr lang="en-US" dirty="0"/>
            </a:br>
            <a:br>
              <a:rPr lang="en-US" dirty="0"/>
            </a:br>
            <a:br>
              <a:rPr lang="en-US" dirty="0"/>
            </a:br>
            <a:r>
              <a:rPr lang="en-US" dirty="0">
                <a:solidFill>
                  <a:srgbClr val="000000"/>
                </a:solidFill>
                <a:latin typeface="Times New Roman" panose="02020603050405020304" pitchFamily="18" charset="0"/>
              </a:rPr>
              <a:t>PRODUCT_PACKAGES += \</a:t>
            </a:r>
            <a:br>
              <a:rPr lang="en-US" dirty="0"/>
            </a:br>
            <a:r>
              <a:rPr lang="en-US" dirty="0" err="1">
                <a:solidFill>
                  <a:srgbClr val="000000"/>
                </a:solidFill>
                <a:latin typeface="Times New Roman" panose="02020603050405020304" pitchFamily="18" charset="0"/>
              </a:rPr>
              <a:t>Wallpaperz</a:t>
            </a:r>
            <a:endParaRPr lang="en-US" dirty="0">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162700</Words>
  <Application>WPS 演示</Application>
  <PresentationFormat>Widescreen</PresentationFormat>
  <Paragraphs>5005</Paragraphs>
  <Slides>201</Slides>
  <Notes>2</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201</vt:i4>
      </vt:variant>
    </vt:vector>
  </HeadingPairs>
  <TitlesOfParts>
    <vt:vector size="229" baseType="lpstr">
      <vt:lpstr>Arial</vt:lpstr>
      <vt:lpstr>宋体</vt:lpstr>
      <vt:lpstr>Wingdings</vt:lpstr>
      <vt:lpstr>Helvetica</vt:lpstr>
      <vt:lpstr>微软雅黑</vt:lpstr>
      <vt:lpstr>Avenir</vt:lpstr>
      <vt:lpstr>Verdana</vt:lpstr>
      <vt:lpstr>Calibri Light</vt:lpstr>
      <vt:lpstr>Calibri</vt:lpstr>
      <vt:lpstr>Arial Unicode MS</vt:lpstr>
      <vt:lpstr>Arial Unicode MS</vt:lpstr>
      <vt:lpstr>Source Sans Pro</vt:lpstr>
      <vt:lpstr>Monaco</vt:lpstr>
      <vt:lpstr>Helvetica Neue</vt:lpstr>
      <vt:lpstr>Lucida Grande</vt:lpstr>
      <vt:lpstr>Trebuchet MS</vt:lpstr>
      <vt:lpstr>Merriweather</vt:lpstr>
      <vt:lpstr>Times New Roman</vt:lpstr>
      <vt:lpstr>Consolas</vt:lpstr>
      <vt:lpstr>Microsoft JhengHei</vt:lpstr>
      <vt:lpstr>Open Sans</vt:lpstr>
      <vt:lpstr>SFMono-Regular</vt:lpstr>
      <vt:lpstr>-apple-system</vt:lpstr>
      <vt:lpstr>Noto Sans</vt:lpstr>
      <vt:lpstr>Inconsolata</vt:lpstr>
      <vt:lpstr>PingFang SC</vt:lpstr>
      <vt:lpstr>Segoe Print</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﻿什么是 Matplotlib?</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PowerPoint 演示文稿</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 Zhang</cp:lastModifiedBy>
  <cp:revision>634</cp:revision>
  <dcterms:created xsi:type="dcterms:W3CDTF">2019-01-17T09:58:00Z</dcterms:created>
  <dcterms:modified xsi:type="dcterms:W3CDTF">2019-01-17T15:11:51Z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2052-11.1.0.8370</vt:lpwstr>
  </property>
</Properties>
</file>